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58"/>
    <p:restoredTop sz="94648"/>
  </p:normalViewPr>
  <p:slideViewPr>
    <p:cSldViewPr snapToGrid="0" snapToObjects="1">
      <p:cViewPr varScale="1">
        <p:scale>
          <a:sx n="158" d="100"/>
          <a:sy n="158" d="100"/>
        </p:scale>
        <p:origin x="21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594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133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3561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1101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059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528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0060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43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8917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283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029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802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119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210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64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789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019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3A16704-33EA-6346-A2DF-B47250B65154}" type="datetimeFigureOut">
              <a:rPr lang="en-US" smtClean="0"/>
              <a:t>12/20/18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F67694C-4593-3B45-8402-9087987E2C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057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List_of_cities_and_towns_in_California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8C8A9-3A84-8F48-B38A-7E6D510C3C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3034" y="1837426"/>
            <a:ext cx="8667091" cy="2548305"/>
          </a:xfrm>
        </p:spPr>
        <p:txBody>
          <a:bodyPr>
            <a:normAutofit/>
          </a:bodyPr>
          <a:lstStyle/>
          <a:p>
            <a:r>
              <a:rPr lang="en-US" sz="4000" dirty="0"/>
              <a:t>Finding cities with similar lifestyle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D70DCC-342E-E64A-AB15-6649D824FF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98143" y="4430619"/>
            <a:ext cx="7752691" cy="427808"/>
          </a:xfrm>
        </p:spPr>
        <p:txBody>
          <a:bodyPr/>
          <a:lstStyle/>
          <a:p>
            <a:r>
              <a:rPr lang="en-US" dirty="0"/>
              <a:t>Initial attempt to tackle the problem using foursquare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71F65C-D48B-634A-AF55-2094A9BA7AA6}"/>
              </a:ext>
            </a:extLst>
          </p:cNvPr>
          <p:cNvSpPr txBox="1"/>
          <p:nvPr/>
        </p:nvSpPr>
        <p:spPr>
          <a:xfrm>
            <a:off x="5443269" y="5322497"/>
            <a:ext cx="2147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By Michael Chen</a:t>
            </a:r>
          </a:p>
          <a:p>
            <a:r>
              <a:rPr lang="en-US" dirty="0"/>
              <a:t>December 18, 2018</a:t>
            </a:r>
          </a:p>
        </p:txBody>
      </p:sp>
    </p:spTree>
    <p:extLst>
      <p:ext uri="{BB962C8B-B14F-4D97-AF65-F5344CB8AC3E}">
        <p14:creationId xmlns:p14="http://schemas.microsoft.com/office/powerpoint/2010/main" val="1848765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B53E40-F022-1F4F-B198-F6CC38379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071D3B-90B3-A949-9601-A5AF65423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Nowadays people frequently relocate to different cities due to job change or other reasons</a:t>
            </a:r>
          </a:p>
          <a:p>
            <a:r>
              <a:rPr lang="en-US" dirty="0"/>
              <a:t>People want to know in advance what the lifestyle of the destination city would be</a:t>
            </a:r>
          </a:p>
          <a:p>
            <a:r>
              <a:rPr lang="en-US" dirty="0"/>
              <a:t>Many prefer the lifestyle of destination city is similar to where they currently live in</a:t>
            </a:r>
          </a:p>
          <a:p>
            <a:r>
              <a:rPr lang="en-US" dirty="0"/>
              <a:t>A data-driven approach to analyze target cities can provide an objective decision support</a:t>
            </a:r>
          </a:p>
        </p:txBody>
      </p:sp>
    </p:spTree>
    <p:extLst>
      <p:ext uri="{BB962C8B-B14F-4D97-AF65-F5344CB8AC3E}">
        <p14:creationId xmlns:p14="http://schemas.microsoft.com/office/powerpoint/2010/main" val="676228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B53D-639B-AF49-8CD2-F64860388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D0E66A-F766-7C4A-8223-0EE28334A2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City information data fetched from Wikipedia page(s). To simplify the scope, it is assumed the target cities are in California, U.S.A. (see </a:t>
            </a:r>
            <a:r>
              <a:rPr lang="en-US" dirty="0">
                <a:hlinkClick r:id="rId2"/>
              </a:rPr>
              <a:t>Cities and Towns In California</a:t>
            </a:r>
            <a:r>
              <a:rPr lang="en-US" dirty="0"/>
              <a:t>)</a:t>
            </a:r>
          </a:p>
          <a:p>
            <a:r>
              <a:rPr lang="en-US" dirty="0"/>
              <a:t>GEO info of latitude/longitude of each city is retrieved by using Python </a:t>
            </a:r>
            <a:r>
              <a:rPr lang="en-US" dirty="0" err="1"/>
              <a:t>geopy</a:t>
            </a:r>
            <a:r>
              <a:rPr lang="en-US" dirty="0"/>
              <a:t>/</a:t>
            </a:r>
            <a:r>
              <a:rPr lang="en-US" dirty="0" err="1"/>
              <a:t>Nominatim</a:t>
            </a:r>
            <a:endParaRPr lang="en-US" dirty="0"/>
          </a:p>
          <a:p>
            <a:r>
              <a:rPr lang="en-US" dirty="0"/>
              <a:t>As an initial attempt, only </a:t>
            </a:r>
            <a:r>
              <a:rPr lang="en-US" dirty="0" err="1"/>
              <a:t>FourSquare</a:t>
            </a:r>
            <a:r>
              <a:rPr lang="en-US" dirty="0"/>
              <a:t> neighborhood venues data is used as major main input to evaluate lifestyle of a city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2334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AFA1C-CB1D-8D4D-A2A0-1E0B14F34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Prepared data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2B4B58-6D24-F144-9494-CCF56C896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794111"/>
            <a:ext cx="10189895" cy="1127115"/>
          </a:xfrm>
        </p:spPr>
        <p:txBody>
          <a:bodyPr/>
          <a:lstStyle/>
          <a:p>
            <a:r>
              <a:rPr lang="en-US"/>
              <a:t>The final pandas </a:t>
            </a:r>
            <a:r>
              <a:rPr lang="en-US" err="1"/>
              <a:t>dataframe</a:t>
            </a:r>
            <a:r>
              <a:rPr lang="en-US"/>
              <a:t> for analysis is shown below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City Data Frame Sample Rows</a:t>
            </a:r>
          </a:p>
          <a:p>
            <a:pPr marL="457200" lvl="1" indent="0">
              <a:buNone/>
            </a:pP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CC139DC-A34F-E449-87EC-CC9866C6B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5698" y="2600429"/>
            <a:ext cx="7264400" cy="41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10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3E8D1-0AAB-C243-A548-8BDF248C24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341" y="394189"/>
            <a:ext cx="10131425" cy="771065"/>
          </a:xfrm>
        </p:spPr>
        <p:txBody>
          <a:bodyPr/>
          <a:lstStyle/>
          <a:p>
            <a:pPr lvl="1">
              <a:buFont typeface="Wingdings" pitchFamily="2" charset="2"/>
              <a:buChar char="v"/>
            </a:pPr>
            <a:r>
              <a:rPr lang="en-US"/>
              <a:t>City Venues Data Frame Sample Rows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2E3876-99DE-F545-8F7B-74F37A2FAC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657" y="1165254"/>
            <a:ext cx="9253299" cy="4928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648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47641-F91A-F346-A1E9-B4A65BD4C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88816"/>
            <a:ext cx="10131425" cy="628481"/>
          </a:xfrm>
        </p:spPr>
        <p:txBody>
          <a:bodyPr>
            <a:normAutofit fontScale="90000"/>
          </a:bodyPr>
          <a:lstStyle/>
          <a:p>
            <a:r>
              <a:rPr lang="en-US"/>
              <a:t>City cluster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00632-46E9-DC45-B13A-BE6F03EA85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871623"/>
            <a:ext cx="10131425" cy="1912043"/>
          </a:xfrm>
        </p:spPr>
        <p:txBody>
          <a:bodyPr/>
          <a:lstStyle/>
          <a:p>
            <a:r>
              <a:rPr lang="en-US"/>
              <a:t>There are total 64 cities (with population &gt; 100,000) selected for this experiment</a:t>
            </a:r>
          </a:p>
          <a:p>
            <a:r>
              <a:rPr lang="en-US"/>
              <a:t>100 venues are queried from </a:t>
            </a:r>
            <a:r>
              <a:rPr lang="en-US" err="1"/>
              <a:t>FourSquare</a:t>
            </a:r>
            <a:r>
              <a:rPr lang="en-US"/>
              <a:t> API (some cities may have less than 100)</a:t>
            </a:r>
          </a:p>
          <a:p>
            <a:r>
              <a:rPr lang="en-US"/>
              <a:t>K-mean clustering is used to cluster all 64 target cities into 20 clusters</a:t>
            </a:r>
          </a:p>
          <a:p>
            <a:r>
              <a:rPr lang="en-US"/>
              <a:t>The assumed old home city is Irvine, CA. In its cluster (cluster #3) there are 10 other cities that are all similar to Irvine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9FF1FA-6A8F-CB4A-A4CC-24F3D3C84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781" y="2837993"/>
            <a:ext cx="9160184" cy="3924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879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73B8B-E0E1-6140-B882-16E312C83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156447"/>
            <a:ext cx="10131425" cy="377628"/>
          </a:xfrm>
        </p:spPr>
        <p:txBody>
          <a:bodyPr>
            <a:normAutofit fontScale="90000"/>
          </a:bodyPr>
          <a:lstStyle/>
          <a:p>
            <a:r>
              <a:rPr lang="en-US"/>
              <a:t>Results on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A17917-6610-D44C-B221-BAEC986C3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721" y="636950"/>
            <a:ext cx="10131425" cy="301728"/>
          </a:xfrm>
        </p:spPr>
        <p:txBody>
          <a:bodyPr>
            <a:normAutofit fontScale="85000" lnSpcReduction="10000"/>
          </a:bodyPr>
          <a:lstStyle/>
          <a:p>
            <a:r>
              <a:rPr lang="en-US"/>
              <a:t>California Cities Selected For Analysis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E730D3-4580-BB4D-9EF3-F53A4FE33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319" y="1143966"/>
            <a:ext cx="8481569" cy="4832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252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2AC65-D22E-7F46-877D-2A35566C8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537" y="169933"/>
            <a:ext cx="10131425" cy="418088"/>
          </a:xfrm>
        </p:spPr>
        <p:txBody>
          <a:bodyPr/>
          <a:lstStyle/>
          <a:p>
            <a:r>
              <a:rPr lang="en-US"/>
              <a:t>Cities That Belong To Same Cluster Of Home City Irvine (Blue Circles)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F7566B-FBEF-8A45-8938-F6258DC3D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793" y="588021"/>
            <a:ext cx="10168028" cy="608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481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2EFEDA-316D-EF44-BDDD-F05363052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4CBFA-7D0B-4A4F-9DCE-976FBABC9C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K-mean clustering works reasonably well to group cities by their venues similarity</a:t>
            </a:r>
          </a:p>
          <a:p>
            <a:r>
              <a:rPr lang="en-US"/>
              <a:t>Final accuracy depends on data quality, currently the </a:t>
            </a:r>
            <a:r>
              <a:rPr lang="en-US" err="1"/>
              <a:t>FourSquare</a:t>
            </a:r>
            <a:r>
              <a:rPr lang="en-US"/>
              <a:t> venues data has been observed as not complete – neither number of samples nor representative of samples can be guaranteed</a:t>
            </a:r>
          </a:p>
          <a:p>
            <a:r>
              <a:rPr lang="en-US"/>
              <a:t>Other data sources are needed to enrich other aspects of lifestyle of a city – such as schools, hospitals, sports facilities, event centers, etc. to improve the effectiveness of the lifestyle comparison</a:t>
            </a:r>
          </a:p>
        </p:txBody>
      </p:sp>
    </p:spTree>
    <p:extLst>
      <p:ext uri="{BB962C8B-B14F-4D97-AF65-F5344CB8AC3E}">
        <p14:creationId xmlns:p14="http://schemas.microsoft.com/office/powerpoint/2010/main" val="424219420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{3AB695ED-D2DA-2449-8BC0-B2BFE63FBA0D}tf10001058</Template>
  <TotalTime>224</TotalTime>
  <Words>361</Words>
  <Application>Microsoft Macintosh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Celestial</vt:lpstr>
      <vt:lpstr>Finding cities with similar lifestyle</vt:lpstr>
      <vt:lpstr>Introduction</vt:lpstr>
      <vt:lpstr>Data sources used</vt:lpstr>
      <vt:lpstr>Prepared data format</vt:lpstr>
      <vt:lpstr>PowerPoint Presentation</vt:lpstr>
      <vt:lpstr>City cluster analysis</vt:lpstr>
      <vt:lpstr>Results on map</vt:lpstr>
      <vt:lpstr>PowerPoint Presentation</vt:lpstr>
      <vt:lpstr>Conclusions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 cities with similar lifestyles</dc:title>
  <dc:creator>Microsoft Office User</dc:creator>
  <cp:lastModifiedBy>Microsoft Office User</cp:lastModifiedBy>
  <cp:revision>12</cp:revision>
  <dcterms:created xsi:type="dcterms:W3CDTF">2018-12-20T20:31:05Z</dcterms:created>
  <dcterms:modified xsi:type="dcterms:W3CDTF">2018-12-21T04:31:15Z</dcterms:modified>
</cp:coreProperties>
</file>

<file path=docProps/thumbnail.jpeg>
</file>